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57" r:id="rId3"/>
    <p:sldId id="258" r:id="rId4"/>
    <p:sldId id="259" r:id="rId5"/>
    <p:sldId id="260" r:id="rId6"/>
    <p:sldId id="263" r:id="rId7"/>
    <p:sldId id="261" r:id="rId8"/>
    <p:sldId id="262"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17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D544BF97-60C7-4FDF-9D23-C6EB46969BAA}" type="datetimeFigureOut">
              <a:rPr lang="en-US" smtClean="0"/>
              <a:pPr/>
              <a:t>7/21/2010</a:t>
            </a:fld>
            <a:endParaRPr lang="en-US"/>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EC8E380C-1484-46F8-80E2-4F06FAC18627}" type="slidenum">
              <a:rPr lang="en-US" smtClean="0"/>
              <a:pPr/>
              <a:t>‹#›</a:t>
            </a:fld>
            <a:endParaRPr lang="en-US"/>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544BF97-60C7-4FDF-9D23-C6EB46969BAA}" type="datetimeFigureOut">
              <a:rPr lang="en-US" smtClean="0"/>
              <a:pPr/>
              <a:t>7/21/2010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C8E380C-1484-46F8-80E2-4F06FAC1862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544BF97-60C7-4FDF-9D23-C6EB46969BAA}" type="datetimeFigureOut">
              <a:rPr lang="en-US" smtClean="0"/>
              <a:pPr/>
              <a:t>7/21/2010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C8E380C-1484-46F8-80E2-4F06FAC1862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544BF97-60C7-4FDF-9D23-C6EB46969BAA}" type="datetimeFigureOut">
              <a:rPr lang="en-US" smtClean="0"/>
              <a:pPr/>
              <a:t>7/21/2010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C8E380C-1484-46F8-80E2-4F06FAC1862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D544BF97-60C7-4FDF-9D23-C6EB46969BAA}" type="datetimeFigureOut">
              <a:rPr lang="en-US" smtClean="0"/>
              <a:pPr/>
              <a:t>7/21/2010</a:t>
            </a:fld>
            <a:endParaRPr lang="en-US"/>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EC8E380C-1484-46F8-80E2-4F06FAC18627}" type="slidenum">
              <a:rPr lang="en-US" smtClean="0"/>
              <a:pPr/>
              <a:t>‹#›</a:t>
            </a:fld>
            <a:endParaRPr lang="en-US"/>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544BF97-60C7-4FDF-9D23-C6EB46969BAA}" type="datetimeFigureOut">
              <a:rPr lang="en-US" smtClean="0"/>
              <a:pPr/>
              <a:t>7/21/2010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a:xfrm>
            <a:off x="8641080" y="6514568"/>
            <a:ext cx="464288" cy="274320"/>
          </a:xfrm>
        </p:spPr>
        <p:txBody>
          <a:bodyPr/>
          <a:lstStyle>
            <a:extLst/>
          </a:lstStyle>
          <a:p>
            <a:fld id="{EC8E380C-1484-46F8-80E2-4F06FAC18627}" type="slidenum">
              <a:rPr lang="en-US" smtClean="0"/>
              <a:pPr/>
              <a:t>‹#›</a:t>
            </a:fld>
            <a:endParaRPr lang="en-US"/>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544BF97-60C7-4FDF-9D23-C6EB46969BAA}" type="datetimeFigureOut">
              <a:rPr lang="en-US" smtClean="0"/>
              <a:pPr/>
              <a:t>7/21/2010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a:xfrm>
            <a:off x="8641080" y="6514568"/>
            <a:ext cx="464288" cy="274320"/>
          </a:xfrm>
        </p:spPr>
        <p:txBody>
          <a:bodyPr/>
          <a:lstStyle>
            <a:extLst/>
          </a:lstStyle>
          <a:p>
            <a:fld id="{EC8E380C-1484-46F8-80E2-4F06FAC1862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544BF97-60C7-4FDF-9D23-C6EB46969BAA}" type="datetimeFigureOut">
              <a:rPr lang="en-US" smtClean="0"/>
              <a:pPr/>
              <a:t>7/21/2010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EC8E380C-1484-46F8-80E2-4F06FAC18627}" type="slidenum">
              <a:rPr lang="en-US" smtClean="0"/>
              <a:pPr/>
              <a:t>‹#›</a:t>
            </a:fld>
            <a:endParaRPr lang="en-US"/>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D544BF97-60C7-4FDF-9D23-C6EB46969BAA}" type="datetimeFigureOut">
              <a:rPr lang="en-US" smtClean="0"/>
              <a:pPr/>
              <a:t>7/21/2010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EC8E380C-1484-46F8-80E2-4F06FAC1862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D544BF97-60C7-4FDF-9D23-C6EB46969BAA}" type="datetimeFigureOut">
              <a:rPr lang="en-US" smtClean="0"/>
              <a:pPr/>
              <a:t>7/21/2010</a:t>
            </a:fld>
            <a:endParaRPr lang="en-US"/>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EC8E380C-1484-46F8-80E2-4F06FAC18627}" type="slidenum">
              <a:rPr lang="en-US" smtClean="0"/>
              <a:pPr/>
              <a:t>‹#›</a:t>
            </a:fld>
            <a:endParaRPr lang="en-US"/>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D544BF97-60C7-4FDF-9D23-C6EB46969BAA}" type="datetimeFigureOut">
              <a:rPr lang="en-US" smtClean="0"/>
              <a:pPr/>
              <a:t>7/21/2010</a:t>
            </a:fld>
            <a:endParaRPr lang="en-US"/>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EC8E380C-1484-46F8-80E2-4F06FAC18627}" type="slidenum">
              <a:rPr lang="en-US" smtClean="0"/>
              <a:pPr/>
              <a:t>‹#›</a:t>
            </a:fld>
            <a:endParaRPr lang="en-US"/>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US"/>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D544BF97-60C7-4FDF-9D23-C6EB46969BAA}" type="datetimeFigureOut">
              <a:rPr lang="en-US" smtClean="0"/>
              <a:pPr/>
              <a:t>7/21/2010</a:t>
            </a:fld>
            <a:endParaRPr lang="en-US"/>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EC8E380C-1484-46F8-80E2-4F06FAC18627}" type="slidenum">
              <a:rPr lang="en-US" smtClean="0"/>
              <a:pPr/>
              <a:t>‹#›</a:t>
            </a:fld>
            <a:endParaRPr lang="en-US"/>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A GAME &amp; GRAPH THEORETIC APPROACH TO CASCADING </a:t>
            </a:r>
            <a:r>
              <a:rPr lang="en-US" dirty="0" smtClean="0"/>
              <a:t>BEHAVIOR IN NETWORKS</a:t>
            </a:r>
            <a:endParaRPr lang="en-US" dirty="0"/>
          </a:p>
        </p:txBody>
      </p:sp>
      <p:sp>
        <p:nvSpPr>
          <p:cNvPr id="3" name="Subtitle 2"/>
          <p:cNvSpPr>
            <a:spLocks noGrp="1"/>
          </p:cNvSpPr>
          <p:nvPr>
            <p:ph type="subTitle" idx="1"/>
          </p:nvPr>
        </p:nvSpPr>
        <p:spPr>
          <a:xfrm>
            <a:off x="1143000" y="2819400"/>
            <a:ext cx="7550834" cy="1752600"/>
          </a:xfrm>
        </p:spPr>
        <p:txBody>
          <a:bodyPr/>
          <a:lstStyle/>
          <a:p>
            <a:r>
              <a:rPr lang="en-US" dirty="0" smtClean="0"/>
              <a:t>By Ajay </a:t>
            </a:r>
            <a:r>
              <a:rPr lang="en-US" dirty="0" err="1" smtClean="0"/>
              <a:t>Mattappallil</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r>
              <a:rPr lang="en-US" sz="1600" dirty="0" smtClean="0"/>
              <a:t>Mixed Strategy</a:t>
            </a:r>
          </a:p>
          <a:p>
            <a:endParaRPr lang="en-US" sz="1600" dirty="0" smtClean="0"/>
          </a:p>
          <a:p>
            <a:r>
              <a:rPr lang="en-US" sz="1600" dirty="0" smtClean="0"/>
              <a:t>EV(Buy) = EV(Reject)</a:t>
            </a:r>
          </a:p>
          <a:p>
            <a:r>
              <a:rPr lang="en-US" sz="1600" dirty="0" smtClean="0"/>
              <a:t>P(</a:t>
            </a:r>
            <a:r>
              <a:rPr lang="en-US" sz="1600" dirty="0" err="1" smtClean="0"/>
              <a:t>x</a:t>
            </a:r>
            <a:r>
              <a:rPr lang="en-US" sz="1600" baseline="-25000" dirty="0" err="1" smtClean="0"/>
              <a:t>h</a:t>
            </a:r>
            <a:r>
              <a:rPr lang="en-US" sz="1600" dirty="0" smtClean="0"/>
              <a:t>)P</a:t>
            </a:r>
            <a:r>
              <a:rPr lang="en-US" sz="1600" baseline="-25000" dirty="0" smtClean="0"/>
              <a:t>1A  </a:t>
            </a:r>
            <a:r>
              <a:rPr lang="en-US" sz="1600" dirty="0" smtClean="0"/>
              <a:t>+ -C(</a:t>
            </a:r>
            <a:r>
              <a:rPr lang="en-US" sz="1600" dirty="0" err="1" smtClean="0"/>
              <a:t>x</a:t>
            </a:r>
            <a:r>
              <a:rPr lang="en-US" sz="1600" baseline="-25000" dirty="0" err="1" smtClean="0"/>
              <a:t>h</a:t>
            </a:r>
            <a:r>
              <a:rPr lang="en-US" sz="1600" dirty="0" smtClean="0"/>
              <a:t>)(1- P</a:t>
            </a:r>
            <a:r>
              <a:rPr lang="en-US" sz="1600" baseline="-25000" dirty="0" smtClean="0"/>
              <a:t>1A </a:t>
            </a:r>
            <a:r>
              <a:rPr lang="en-US" sz="1600" dirty="0" smtClean="0"/>
              <a:t>) = {P(</a:t>
            </a:r>
            <a:r>
              <a:rPr lang="en-US" sz="1600" dirty="0" err="1" smtClean="0"/>
              <a:t>x</a:t>
            </a:r>
            <a:r>
              <a:rPr lang="en-US" sz="1600" baseline="-25000" dirty="0" err="1" smtClean="0"/>
              <a:t>h</a:t>
            </a:r>
            <a:r>
              <a:rPr lang="en-US" sz="1600" dirty="0" smtClean="0"/>
              <a:t>) + C(</a:t>
            </a:r>
            <a:r>
              <a:rPr lang="en-US" sz="1600" dirty="0" err="1" smtClean="0"/>
              <a:t>x</a:t>
            </a:r>
            <a:r>
              <a:rPr lang="en-US" sz="1600" baseline="-25000" dirty="0" err="1" smtClean="0"/>
              <a:t>h</a:t>
            </a:r>
            <a:r>
              <a:rPr lang="en-US" sz="1600" dirty="0" smtClean="0"/>
              <a:t>) – M/k} P</a:t>
            </a:r>
            <a:r>
              <a:rPr lang="en-US" sz="1600" baseline="-25000" dirty="0" smtClean="0"/>
              <a:t>1A</a:t>
            </a:r>
            <a:r>
              <a:rPr lang="en-US" sz="1600" dirty="0" smtClean="0"/>
              <a:t> + -M/k(1- P</a:t>
            </a:r>
            <a:r>
              <a:rPr lang="en-US" sz="1600" baseline="-25000" dirty="0" smtClean="0"/>
              <a:t>1A</a:t>
            </a:r>
            <a:r>
              <a:rPr lang="en-US" sz="1600" dirty="0" smtClean="0"/>
              <a:t> </a:t>
            </a:r>
            <a:r>
              <a:rPr lang="en-US" sz="1600" dirty="0" smtClean="0"/>
              <a:t>)</a:t>
            </a:r>
            <a:r>
              <a:rPr lang="en-US" sz="1600" dirty="0" smtClean="0"/>
              <a:t>	</a:t>
            </a:r>
          </a:p>
          <a:p>
            <a:r>
              <a:rPr lang="en-US" sz="1600" dirty="0" smtClean="0"/>
              <a:t>P</a:t>
            </a:r>
            <a:r>
              <a:rPr lang="en-US" sz="1600" baseline="-25000" dirty="0" smtClean="0"/>
              <a:t>1A</a:t>
            </a:r>
            <a:r>
              <a:rPr lang="en-US" sz="1600" dirty="0" smtClean="0"/>
              <a:t> = (-C(</a:t>
            </a:r>
            <a:r>
              <a:rPr lang="en-US" sz="1600" dirty="0" err="1" smtClean="0"/>
              <a:t>x</a:t>
            </a:r>
            <a:r>
              <a:rPr lang="en-US" sz="1600" baseline="-25000" dirty="0" err="1" smtClean="0"/>
              <a:t>h</a:t>
            </a:r>
            <a:r>
              <a:rPr lang="en-US" sz="1600" dirty="0" smtClean="0"/>
              <a:t>)- -M/k) / [({P(</a:t>
            </a:r>
            <a:r>
              <a:rPr lang="en-US" sz="1600" dirty="0" err="1" smtClean="0"/>
              <a:t>x</a:t>
            </a:r>
            <a:r>
              <a:rPr lang="en-US" sz="1600" baseline="-25000" dirty="0" err="1" smtClean="0"/>
              <a:t>h</a:t>
            </a:r>
            <a:r>
              <a:rPr lang="en-US" sz="1600" dirty="0" smtClean="0"/>
              <a:t>) + C(</a:t>
            </a:r>
            <a:r>
              <a:rPr lang="en-US" sz="1600" dirty="0" err="1" smtClean="0"/>
              <a:t>x</a:t>
            </a:r>
            <a:r>
              <a:rPr lang="en-US" sz="1600" baseline="-25000" dirty="0" err="1" smtClean="0"/>
              <a:t>h</a:t>
            </a:r>
            <a:r>
              <a:rPr lang="en-US" sz="1600" dirty="0" smtClean="0"/>
              <a:t>) – M/k} - -M/k) - (P(</a:t>
            </a:r>
            <a:r>
              <a:rPr lang="en-US" sz="1600" dirty="0" err="1" smtClean="0"/>
              <a:t>x</a:t>
            </a:r>
            <a:r>
              <a:rPr lang="en-US" sz="1600" baseline="-25000" dirty="0" err="1" smtClean="0"/>
              <a:t>h</a:t>
            </a:r>
            <a:r>
              <a:rPr lang="en-US" sz="1600" dirty="0" smtClean="0"/>
              <a:t>)- -C(</a:t>
            </a:r>
            <a:r>
              <a:rPr lang="en-US" sz="1600" dirty="0" err="1" smtClean="0"/>
              <a:t>x</a:t>
            </a:r>
            <a:r>
              <a:rPr lang="en-US" sz="1600" baseline="-25000" dirty="0" err="1" smtClean="0"/>
              <a:t>h</a:t>
            </a:r>
            <a:r>
              <a:rPr lang="en-US" sz="1600" dirty="0" smtClean="0"/>
              <a:t>))] </a:t>
            </a:r>
          </a:p>
          <a:p>
            <a:r>
              <a:rPr lang="en-US" sz="1600" dirty="0" smtClean="0"/>
              <a:t>P</a:t>
            </a:r>
            <a:r>
              <a:rPr lang="en-US" sz="1600" baseline="-25000" dirty="0" smtClean="0"/>
              <a:t>1A</a:t>
            </a:r>
            <a:r>
              <a:rPr lang="en-US" sz="1600" dirty="0" smtClean="0"/>
              <a:t> = (-C(</a:t>
            </a:r>
            <a:r>
              <a:rPr lang="en-US" sz="1600" dirty="0" err="1" smtClean="0"/>
              <a:t>x</a:t>
            </a:r>
            <a:r>
              <a:rPr lang="en-US" sz="1600" baseline="-25000" dirty="0" err="1" smtClean="0"/>
              <a:t>h</a:t>
            </a:r>
            <a:r>
              <a:rPr lang="en-US" sz="1600" dirty="0" smtClean="0"/>
              <a:t>)- -M/k) / 0</a:t>
            </a:r>
          </a:p>
          <a:p>
            <a:r>
              <a:rPr lang="en-US" sz="1600" dirty="0" smtClean="0"/>
              <a:t>P</a:t>
            </a:r>
            <a:r>
              <a:rPr lang="en-US" sz="1600" baseline="-25000" dirty="0" smtClean="0"/>
              <a:t>1A</a:t>
            </a:r>
            <a:r>
              <a:rPr lang="en-US" sz="1600" dirty="0" smtClean="0"/>
              <a:t> = </a:t>
            </a:r>
            <a:r>
              <a:rPr lang="en-US" sz="1600" dirty="0" smtClean="0">
                <a:solidFill>
                  <a:srgbClr val="FF0000"/>
                </a:solidFill>
              </a:rPr>
              <a:t>Undefined</a:t>
            </a:r>
            <a:r>
              <a:rPr lang="en-US" sz="1600" dirty="0" smtClean="0"/>
              <a:t>							 </a:t>
            </a:r>
          </a:p>
          <a:p>
            <a:endParaRPr lang="en-US" sz="1600" baseline="-25000" dirty="0" smtClean="0"/>
          </a:p>
          <a:p>
            <a:endParaRPr lang="en-US" sz="1600" baseline="-25000" dirty="0" smtClean="0"/>
          </a:p>
          <a:p>
            <a:endParaRPr lang="en-US" sz="1600" baseline="-25000" dirty="0" smtClean="0"/>
          </a:p>
          <a:p>
            <a:endParaRPr lang="en-US" sz="1600" baseline="-25000" dirty="0" smtClean="0"/>
          </a:p>
          <a:p>
            <a:pPr>
              <a:buNone/>
            </a:pPr>
            <a:endParaRPr lang="en-US" sz="1600" dirty="0" smtClean="0"/>
          </a:p>
          <a:p>
            <a:pPr>
              <a:buNone/>
            </a:pPr>
            <a:r>
              <a:rPr lang="en-US" sz="1600" dirty="0" smtClean="0"/>
              <a:t>Nash Equilibrium (optimal strategy)</a:t>
            </a:r>
          </a:p>
          <a:p>
            <a:r>
              <a:rPr lang="en-US" sz="1600" dirty="0" smtClean="0"/>
              <a:t> necessary to apply values to functions through data</a:t>
            </a:r>
            <a:r>
              <a:rPr lang="en-US" dirty="0" smtClean="0"/>
              <a:t>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Graph Approaches</a:t>
            </a:r>
            <a:endParaRPr lang="en-US" dirty="0"/>
          </a:p>
        </p:txBody>
      </p:sp>
      <p:sp>
        <p:nvSpPr>
          <p:cNvPr id="3" name="Content Placeholder 2"/>
          <p:cNvSpPr>
            <a:spLocks noGrp="1"/>
          </p:cNvSpPr>
          <p:nvPr>
            <p:ph idx="1"/>
          </p:nvPr>
        </p:nvSpPr>
        <p:spPr/>
        <p:txBody>
          <a:bodyPr/>
          <a:lstStyle/>
          <a:p>
            <a:r>
              <a:rPr lang="en-US" dirty="0" err="1" smtClean="0"/>
              <a:t>Eulerian</a:t>
            </a:r>
            <a:r>
              <a:rPr lang="en-US" dirty="0" smtClean="0"/>
              <a:t> paths</a:t>
            </a:r>
          </a:p>
          <a:p>
            <a:r>
              <a:rPr lang="en-US" dirty="0" smtClean="0"/>
              <a:t>Instead of attempting to reach every node once, we can at least optimize exhausting all possible edges (</a:t>
            </a:r>
            <a:r>
              <a:rPr lang="en-US" dirty="0" err="1" smtClean="0"/>
              <a:t>opportunites</a:t>
            </a:r>
            <a:r>
              <a:rPr lang="en-US" dirty="0" smtClean="0"/>
              <a:t>) to convert a node.</a:t>
            </a:r>
          </a:p>
          <a:p>
            <a:r>
              <a:rPr lang="en-US" dirty="0" smtClean="0"/>
              <a:t>2 or no odd vertices</a:t>
            </a:r>
          </a:p>
          <a:p>
            <a:r>
              <a:rPr lang="en-US" dirty="0" smtClean="0"/>
              <a:t>Subtract edges or entire nodes if necessary</a:t>
            </a:r>
          </a:p>
          <a:p>
            <a:r>
              <a:rPr lang="en-US" dirty="0" smtClean="0"/>
              <a:t>Infeasible to add</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Another Approach</a:t>
            </a:r>
            <a:endParaRPr lang="en-US" dirty="0"/>
          </a:p>
        </p:txBody>
      </p:sp>
      <p:sp>
        <p:nvSpPr>
          <p:cNvPr id="3" name="Content Placeholder 2"/>
          <p:cNvSpPr>
            <a:spLocks noGrp="1"/>
          </p:cNvSpPr>
          <p:nvPr>
            <p:ph idx="1"/>
          </p:nvPr>
        </p:nvSpPr>
        <p:spPr/>
        <p:txBody>
          <a:bodyPr/>
          <a:lstStyle/>
          <a:p>
            <a:r>
              <a:rPr lang="en-US" dirty="0" smtClean="0"/>
              <a:t>Dominating sets?</a:t>
            </a:r>
          </a:p>
          <a:p>
            <a:endParaRPr lang="en-US" dirty="0" smtClean="0"/>
          </a:p>
          <a:p>
            <a:r>
              <a:rPr lang="en-US" dirty="0" smtClean="0"/>
              <a:t>Instead, use simple algorithm to list nodes in order of highest to lowest degree.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a:bodyPr>
          <a:lstStyle/>
          <a:p>
            <a:r>
              <a:rPr lang="en-US" dirty="0" smtClean="0"/>
              <a:t>HORRAYYYY!! I DID IT!</a:t>
            </a:r>
            <a:endParaRPr lang="en-US" dirty="0"/>
          </a:p>
        </p:txBody>
      </p:sp>
      <p:sp>
        <p:nvSpPr>
          <p:cNvPr id="3" name="Content Placeholder 2"/>
          <p:cNvSpPr>
            <a:spLocks noGrp="1"/>
          </p:cNvSpPr>
          <p:nvPr>
            <p:ph idx="1"/>
          </p:nvPr>
        </p:nvSpPr>
        <p:spPr/>
        <p:txBody>
          <a:bodyPr/>
          <a:lstStyle/>
          <a:p>
            <a:pPr>
              <a:buNone/>
            </a:pPr>
            <a:r>
              <a:rPr lang="en-US" dirty="0" smtClean="0"/>
              <a:t>  wooooooooooooooooooooooooooooooooooooooooooooooooooooooooooooooooooooooohooooooooooooooooooooooooooooooooooooooooooooooooooooooooooooooooooooooooooooooooooooooooooo</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Models for Marketing</a:t>
            </a:r>
            <a:endParaRPr lang="en-US" dirty="0"/>
          </a:p>
        </p:txBody>
      </p:sp>
      <p:sp>
        <p:nvSpPr>
          <p:cNvPr id="3" name="Content Placeholder 2"/>
          <p:cNvSpPr>
            <a:spLocks noGrp="1"/>
          </p:cNvSpPr>
          <p:nvPr>
            <p:ph idx="1"/>
          </p:nvPr>
        </p:nvSpPr>
        <p:spPr/>
        <p:txBody>
          <a:bodyPr/>
          <a:lstStyle/>
          <a:p>
            <a:r>
              <a:rPr lang="en-US" dirty="0" smtClean="0"/>
              <a:t>Initial Release of Product</a:t>
            </a:r>
          </a:p>
          <a:p>
            <a:r>
              <a:rPr lang="en-US" dirty="0" smtClean="0"/>
              <a:t>Need something to attract primary buyers</a:t>
            </a:r>
          </a:p>
          <a:p>
            <a:r>
              <a:rPr lang="en-US" dirty="0" smtClean="0"/>
              <a:t>Incentives can vary depending on the individual</a:t>
            </a:r>
          </a:p>
          <a:p>
            <a:r>
              <a:rPr lang="en-US" dirty="0" smtClean="0"/>
              <a:t>Started by listing all the factors that can influence a potential buyer</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most obvious factor that influences a potential buyer is the cost to the individual in purchasing the product. </a:t>
            </a:r>
          </a:p>
          <a:p>
            <a:r>
              <a:rPr lang="en-US" dirty="0" smtClean="0"/>
              <a:t>By cost, we are encompassing both emotional and monetary cost. (embarrassment) </a:t>
            </a:r>
          </a:p>
          <a:p>
            <a:r>
              <a:rPr lang="en-US" dirty="0" smtClean="0"/>
              <a:t>z(</a:t>
            </a:r>
            <a:r>
              <a:rPr lang="en-US" dirty="0" err="1" smtClean="0"/>
              <a:t>x</a:t>
            </a:r>
            <a:r>
              <a:rPr lang="en-US" baseline="-25000" dirty="0" err="1" smtClean="0"/>
              <a:t>h</a:t>
            </a:r>
            <a:r>
              <a:rPr lang="en-US" dirty="0" smtClean="0"/>
              <a:t>) </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The next factor that naturally follows would be the gain the individual receives independently of the benefit he or she gains from his or her peers owning the product as well. </a:t>
            </a:r>
          </a:p>
          <a:p>
            <a:r>
              <a:rPr lang="en-US" dirty="0" smtClean="0"/>
              <a:t>emotional and monetary values </a:t>
            </a:r>
          </a:p>
          <a:p>
            <a:r>
              <a:rPr lang="en-US" dirty="0" smtClean="0"/>
              <a:t>investment</a:t>
            </a:r>
          </a:p>
          <a:p>
            <a:r>
              <a:rPr lang="en-US" dirty="0" smtClean="0"/>
              <a:t>v(</a:t>
            </a:r>
            <a:r>
              <a:rPr lang="en-US" dirty="0" err="1" smtClean="0"/>
              <a:t>x</a:t>
            </a:r>
            <a:r>
              <a:rPr lang="en-US" baseline="-25000" dirty="0" err="1" smtClean="0"/>
              <a:t>h</a:t>
            </a:r>
            <a:r>
              <a:rPr lang="en-US" dirty="0" smtClean="0"/>
              <a:t>)</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The gain that the individual receives from his or her peers owning the product as well.</a:t>
            </a:r>
          </a:p>
          <a:p>
            <a:endParaRPr lang="en-US" dirty="0" smtClean="0"/>
          </a:p>
          <a:p>
            <a:r>
              <a:rPr lang="en-US" dirty="0" smtClean="0"/>
              <a:t>∑ u(</a:t>
            </a:r>
            <a:r>
              <a:rPr lang="en-US" dirty="0" err="1" smtClean="0"/>
              <a:t>x</a:t>
            </a:r>
            <a:r>
              <a:rPr lang="en-US" baseline="-25000" dirty="0" err="1" smtClean="0"/>
              <a:t>h</a:t>
            </a:r>
            <a:r>
              <a:rPr lang="en-US" dirty="0" smtClean="0"/>
              <a:t> , </a:t>
            </a:r>
            <a:r>
              <a:rPr lang="en-US" dirty="0" err="1" smtClean="0"/>
              <a:t>x</a:t>
            </a:r>
            <a:r>
              <a:rPr lang="en-US" baseline="-25000" dirty="0" err="1" smtClean="0"/>
              <a:t>j</a:t>
            </a:r>
            <a:r>
              <a:rPr lang="en-US" dirty="0" smtClean="0"/>
              <a:t>) w(</a:t>
            </a:r>
            <a:r>
              <a:rPr lang="en-US" dirty="0" err="1" smtClean="0"/>
              <a:t>x</a:t>
            </a:r>
            <a:r>
              <a:rPr lang="en-US" baseline="-25000" dirty="0" err="1" smtClean="0"/>
              <a:t>h</a:t>
            </a:r>
            <a:r>
              <a:rPr lang="en-US" dirty="0" smtClean="0"/>
              <a:t> , </a:t>
            </a:r>
            <a:r>
              <a:rPr lang="en-US" dirty="0" err="1" smtClean="0"/>
              <a:t>x</a:t>
            </a:r>
            <a:r>
              <a:rPr lang="en-US" baseline="-25000" dirty="0" err="1" smtClean="0"/>
              <a:t>j</a:t>
            </a:r>
            <a:r>
              <a:rPr lang="en-US" dirty="0" smtClean="0"/>
              <a:t>)r    </a:t>
            </a:r>
          </a:p>
          <a:p>
            <a:pPr>
              <a:buNone/>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Having the product partly marketed to you by your peer</a:t>
            </a:r>
          </a:p>
          <a:p>
            <a:endParaRPr lang="en-US" dirty="0" smtClean="0"/>
          </a:p>
          <a:p>
            <a:r>
              <a:rPr lang="en-US" dirty="0" smtClean="0"/>
              <a:t>y(</a:t>
            </a:r>
            <a:r>
              <a:rPr lang="en-US" dirty="0" err="1" smtClean="0"/>
              <a:t>x</a:t>
            </a:r>
            <a:r>
              <a:rPr lang="en-US" baseline="-25000" dirty="0" err="1" smtClean="0"/>
              <a:t>h</a:t>
            </a:r>
            <a:r>
              <a:rPr lang="en-US" dirty="0" smtClean="0"/>
              <a:t> , x</a:t>
            </a:r>
            <a:r>
              <a:rPr lang="en-US" baseline="-25000" dirty="0" smtClean="0"/>
              <a:t>o</a:t>
            </a:r>
            <a:r>
              <a:rPr lang="en-US" dirty="0" smtClean="0"/>
              <a:t>)q</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Incentive model </a:t>
            </a:r>
            <a:r>
              <a:rPr lang="en-US" dirty="0" smtClean="0">
                <a:sym typeface="Wingdings" pitchFamily="2" charset="2"/>
              </a:rPr>
              <a:t> I</a:t>
            </a:r>
          </a:p>
          <a:p>
            <a:endParaRPr lang="en-US" dirty="0" smtClean="0">
              <a:sym typeface="Wingdings" pitchFamily="2" charset="2"/>
            </a:endParaRPr>
          </a:p>
          <a:p>
            <a:r>
              <a:rPr lang="en-US" dirty="0" smtClean="0">
                <a:sym typeface="Wingdings" pitchFamily="2" charset="2"/>
              </a:rPr>
              <a:t>I(</a:t>
            </a:r>
            <a:r>
              <a:rPr lang="en-US" dirty="0" err="1" smtClean="0">
                <a:sym typeface="Wingdings" pitchFamily="2" charset="2"/>
              </a:rPr>
              <a:t>x</a:t>
            </a:r>
            <a:r>
              <a:rPr lang="en-US" baseline="-25000" dirty="0" err="1" smtClean="0">
                <a:sym typeface="Wingdings" pitchFamily="2" charset="2"/>
              </a:rPr>
              <a:t>h</a:t>
            </a:r>
            <a:r>
              <a:rPr lang="en-US" dirty="0" smtClean="0">
                <a:sym typeface="Wingdings" pitchFamily="2" charset="2"/>
              </a:rPr>
              <a:t>) = z(</a:t>
            </a:r>
            <a:r>
              <a:rPr lang="en-US" dirty="0" err="1" smtClean="0">
                <a:sym typeface="Wingdings" pitchFamily="2" charset="2"/>
              </a:rPr>
              <a:t>x</a:t>
            </a:r>
            <a:r>
              <a:rPr lang="en-US" baseline="-25000" dirty="0" err="1" smtClean="0">
                <a:sym typeface="Wingdings" pitchFamily="2" charset="2"/>
              </a:rPr>
              <a:t>h</a:t>
            </a:r>
            <a:r>
              <a:rPr lang="en-US" dirty="0" smtClean="0">
                <a:sym typeface="Wingdings" pitchFamily="2" charset="2"/>
              </a:rPr>
              <a:t>) – v(</a:t>
            </a:r>
            <a:r>
              <a:rPr lang="en-US" dirty="0" err="1" smtClean="0">
                <a:sym typeface="Wingdings" pitchFamily="2" charset="2"/>
              </a:rPr>
              <a:t>x</a:t>
            </a:r>
            <a:r>
              <a:rPr lang="en-US" baseline="-25000" dirty="0" err="1" smtClean="0">
                <a:sym typeface="Wingdings" pitchFamily="2" charset="2"/>
              </a:rPr>
              <a:t>h</a:t>
            </a:r>
            <a:r>
              <a:rPr lang="en-US" dirty="0" smtClean="0">
                <a:sym typeface="Wingdings" pitchFamily="2" charset="2"/>
              </a:rPr>
              <a:t>) – y</a:t>
            </a:r>
            <a:r>
              <a:rPr lang="en-US" dirty="0" smtClean="0"/>
              <a:t>(</a:t>
            </a:r>
            <a:r>
              <a:rPr lang="en-US" dirty="0" err="1" smtClean="0"/>
              <a:t>x</a:t>
            </a:r>
            <a:r>
              <a:rPr lang="en-US" baseline="-25000" dirty="0" err="1" smtClean="0"/>
              <a:t>h</a:t>
            </a:r>
            <a:r>
              <a:rPr lang="en-US" dirty="0" smtClean="0"/>
              <a:t> , x</a:t>
            </a:r>
            <a:r>
              <a:rPr lang="en-US" baseline="-25000" dirty="0" smtClean="0"/>
              <a:t>o</a:t>
            </a:r>
            <a:r>
              <a:rPr lang="en-US" dirty="0" smtClean="0"/>
              <a:t>)q</a:t>
            </a:r>
            <a:r>
              <a:rPr lang="en-US" dirty="0" smtClean="0">
                <a:sym typeface="Wingdings" pitchFamily="2" charset="2"/>
              </a:rPr>
              <a:t> - [ </a:t>
            </a:r>
            <a:r>
              <a:rPr lang="en-US" dirty="0" smtClean="0"/>
              <a:t>∑ u(</a:t>
            </a:r>
            <a:r>
              <a:rPr lang="en-US" dirty="0" err="1" smtClean="0"/>
              <a:t>x</a:t>
            </a:r>
            <a:r>
              <a:rPr lang="en-US" baseline="-25000" dirty="0" err="1" smtClean="0"/>
              <a:t>h</a:t>
            </a:r>
            <a:r>
              <a:rPr lang="en-US" dirty="0" smtClean="0"/>
              <a:t> , </a:t>
            </a:r>
            <a:r>
              <a:rPr lang="en-US" dirty="0" err="1" smtClean="0"/>
              <a:t>x</a:t>
            </a:r>
            <a:r>
              <a:rPr lang="en-US" baseline="-25000" dirty="0" err="1" smtClean="0"/>
              <a:t>j</a:t>
            </a:r>
            <a:r>
              <a:rPr lang="en-US" dirty="0" smtClean="0"/>
              <a:t>) w(</a:t>
            </a:r>
            <a:r>
              <a:rPr lang="en-US" dirty="0" err="1" smtClean="0"/>
              <a:t>x</a:t>
            </a:r>
            <a:r>
              <a:rPr lang="en-US" baseline="-25000" dirty="0" err="1" smtClean="0"/>
              <a:t>h</a:t>
            </a:r>
            <a:r>
              <a:rPr lang="en-US" dirty="0" smtClean="0"/>
              <a:t> , </a:t>
            </a:r>
            <a:r>
              <a:rPr lang="en-US" dirty="0" err="1" smtClean="0"/>
              <a:t>x</a:t>
            </a:r>
            <a:r>
              <a:rPr lang="en-US" baseline="-25000" dirty="0" err="1" smtClean="0"/>
              <a:t>j</a:t>
            </a:r>
            <a:r>
              <a:rPr lang="en-US" dirty="0" smtClean="0"/>
              <a:t>)r ]  </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Other Models</a:t>
            </a:r>
            <a:endParaRPr lang="en-US" dirty="0"/>
          </a:p>
        </p:txBody>
      </p:sp>
      <p:sp>
        <p:nvSpPr>
          <p:cNvPr id="3" name="Content Placeholder 2"/>
          <p:cNvSpPr>
            <a:spLocks noGrp="1"/>
          </p:cNvSpPr>
          <p:nvPr>
            <p:ph idx="1"/>
          </p:nvPr>
        </p:nvSpPr>
        <p:spPr/>
        <p:txBody>
          <a:bodyPr/>
          <a:lstStyle/>
          <a:p>
            <a:r>
              <a:rPr lang="en-US" dirty="0" smtClean="0">
                <a:sym typeface="Wingdings" pitchFamily="2" charset="2"/>
              </a:rPr>
              <a:t>G(</a:t>
            </a:r>
            <a:r>
              <a:rPr lang="en-US" dirty="0" err="1" smtClean="0">
                <a:sym typeface="Wingdings" pitchFamily="2" charset="2"/>
              </a:rPr>
              <a:t>x</a:t>
            </a:r>
            <a:r>
              <a:rPr lang="en-US" baseline="-25000" dirty="0" err="1" smtClean="0">
                <a:sym typeface="Wingdings" pitchFamily="2" charset="2"/>
              </a:rPr>
              <a:t>h</a:t>
            </a:r>
            <a:r>
              <a:rPr lang="en-US" dirty="0" smtClean="0">
                <a:sym typeface="Wingdings" pitchFamily="2" charset="2"/>
              </a:rPr>
              <a:t>)  Overall Gain to Individual</a:t>
            </a:r>
          </a:p>
          <a:p>
            <a:endParaRPr lang="en-US" dirty="0" smtClean="0">
              <a:sym typeface="Wingdings" pitchFamily="2" charset="2"/>
            </a:endParaRPr>
          </a:p>
          <a:p>
            <a:r>
              <a:rPr lang="en-US" dirty="0" smtClean="0">
                <a:sym typeface="Wingdings" pitchFamily="2" charset="2"/>
              </a:rPr>
              <a:t>C(</a:t>
            </a:r>
            <a:r>
              <a:rPr lang="en-US" dirty="0" err="1" smtClean="0">
                <a:sym typeface="Wingdings" pitchFamily="2" charset="2"/>
              </a:rPr>
              <a:t>x</a:t>
            </a:r>
            <a:r>
              <a:rPr lang="en-US" baseline="-25000" dirty="0" err="1" smtClean="0">
                <a:sym typeface="Wingdings" pitchFamily="2" charset="2"/>
              </a:rPr>
              <a:t>h</a:t>
            </a:r>
            <a:r>
              <a:rPr lang="en-US" dirty="0" smtClean="0">
                <a:sym typeface="Wingdings" pitchFamily="2" charset="2"/>
              </a:rPr>
              <a:t>)  Cost to Company for </a:t>
            </a:r>
            <a:r>
              <a:rPr lang="en-US" dirty="0" err="1" smtClean="0">
                <a:sym typeface="Wingdings" pitchFamily="2" charset="2"/>
              </a:rPr>
              <a:t>x</a:t>
            </a:r>
            <a:r>
              <a:rPr lang="en-US" baseline="-25000" dirty="0" err="1" smtClean="0">
                <a:sym typeface="Wingdings" pitchFamily="2" charset="2"/>
              </a:rPr>
              <a:t>h</a:t>
            </a:r>
            <a:endParaRPr lang="en-US" dirty="0" smtClean="0">
              <a:sym typeface="Wingdings" pitchFamily="2" charset="2"/>
            </a:endParaRPr>
          </a:p>
          <a:p>
            <a:endParaRPr lang="en-US" dirty="0" smtClean="0">
              <a:sym typeface="Wingdings" pitchFamily="2" charset="2"/>
            </a:endParaRPr>
          </a:p>
          <a:p>
            <a:r>
              <a:rPr lang="en-US" dirty="0" smtClean="0">
                <a:sym typeface="Wingdings" pitchFamily="2" charset="2"/>
              </a:rPr>
              <a:t>P(</a:t>
            </a:r>
            <a:r>
              <a:rPr lang="en-US" dirty="0" err="1" smtClean="0">
                <a:sym typeface="Wingdings" pitchFamily="2" charset="2"/>
              </a:rPr>
              <a:t>x</a:t>
            </a:r>
            <a:r>
              <a:rPr lang="en-US" baseline="-25000" dirty="0" err="1" smtClean="0">
                <a:sym typeface="Wingdings" pitchFamily="2" charset="2"/>
              </a:rPr>
              <a:t>h</a:t>
            </a:r>
            <a:r>
              <a:rPr lang="en-US" dirty="0" smtClean="0">
                <a:sym typeface="Wingdings" pitchFamily="2" charset="2"/>
              </a:rPr>
              <a:t>)  Profit for Company from </a:t>
            </a:r>
            <a:r>
              <a:rPr lang="en-US" dirty="0" err="1" smtClean="0">
                <a:sym typeface="Wingdings" pitchFamily="2" charset="2"/>
              </a:rPr>
              <a:t>x</a:t>
            </a:r>
            <a:r>
              <a:rPr lang="en-US" baseline="-25000" dirty="0" err="1" smtClean="0">
                <a:sym typeface="Wingdings" pitchFamily="2" charset="2"/>
              </a:rPr>
              <a:t>h</a:t>
            </a:r>
            <a:endParaRPr lang="en-US" dirty="0" smtClean="0">
              <a:sym typeface="Wingdings" pitchFamily="2" charset="2"/>
            </a:endParaRPr>
          </a:p>
          <a:p>
            <a:endParaRPr lang="en-US" dirty="0" smtClean="0">
              <a:sym typeface="Wingdings" pitchFamily="2" charset="2"/>
            </a:endParaRP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Payoff Matrix</a:t>
            </a:r>
            <a:endParaRPr lang="en-US" dirty="0"/>
          </a:p>
        </p:txBody>
      </p:sp>
      <p:pic>
        <p:nvPicPr>
          <p:cNvPr id="4" name="Content Placeholder 3"/>
          <p:cNvPicPr>
            <a:picLocks noGrp="1"/>
          </p:cNvPicPr>
          <p:nvPr>
            <p:ph idx="1"/>
          </p:nvPr>
        </p:nvPicPr>
        <p:blipFill>
          <a:blip r:embed="rId2" cstate="print"/>
          <a:srcRect/>
          <a:stretch>
            <a:fillRect/>
          </a:stretch>
        </p:blipFill>
        <p:spPr bwMode="auto">
          <a:xfrm>
            <a:off x="609600" y="2362200"/>
            <a:ext cx="8153400" cy="3048000"/>
          </a:xfrm>
          <a:prstGeom prst="rect">
            <a:avLst/>
          </a:prstGeom>
          <a:noFill/>
          <a:ln w="9525">
            <a:noFill/>
            <a:miter lim="800000"/>
            <a:headEnd/>
            <a:tailEnd/>
          </a:ln>
        </p:spPr>
      </p:pic>
      <p:grpSp>
        <p:nvGrpSpPr>
          <p:cNvPr id="10" name="Group 9"/>
          <p:cNvGrpSpPr/>
          <p:nvPr/>
        </p:nvGrpSpPr>
        <p:grpSpPr>
          <a:xfrm>
            <a:off x="2209800" y="3429000"/>
            <a:ext cx="6705600" cy="1436132"/>
            <a:chOff x="2438400" y="3429000"/>
            <a:chExt cx="6705600" cy="1436132"/>
          </a:xfrm>
        </p:grpSpPr>
        <p:sp>
          <p:nvSpPr>
            <p:cNvPr id="6" name="TextBox 5"/>
            <p:cNvSpPr txBox="1"/>
            <p:nvPr/>
          </p:nvSpPr>
          <p:spPr>
            <a:xfrm>
              <a:off x="2438400" y="3429000"/>
              <a:ext cx="2438400" cy="369332"/>
            </a:xfrm>
            <a:prstGeom prst="rect">
              <a:avLst/>
            </a:prstGeom>
            <a:noFill/>
          </p:spPr>
          <p:txBody>
            <a:bodyPr wrap="square" rtlCol="0">
              <a:spAutoFit/>
            </a:bodyPr>
            <a:lstStyle/>
            <a:p>
              <a:r>
                <a:rPr lang="en-US" dirty="0" smtClean="0">
                  <a:solidFill>
                    <a:schemeClr val="bg1"/>
                  </a:solidFill>
                </a:rPr>
                <a:t>( G(</a:t>
              </a:r>
              <a:r>
                <a:rPr lang="en-US" dirty="0" err="1" smtClean="0">
                  <a:solidFill>
                    <a:schemeClr val="bg1"/>
                  </a:solidFill>
                </a:rPr>
                <a:t>x</a:t>
              </a:r>
              <a:r>
                <a:rPr lang="en-US" baseline="-25000" dirty="0" err="1" smtClean="0">
                  <a:solidFill>
                    <a:schemeClr val="bg1"/>
                  </a:solidFill>
                </a:rPr>
                <a:t>h</a:t>
              </a:r>
              <a:r>
                <a:rPr lang="en-US" dirty="0" smtClean="0">
                  <a:solidFill>
                    <a:schemeClr val="bg1"/>
                  </a:solidFill>
                </a:rPr>
                <a:t>)+ I(</a:t>
              </a:r>
              <a:r>
                <a:rPr lang="en-US" dirty="0" err="1" smtClean="0">
                  <a:solidFill>
                    <a:schemeClr val="bg1"/>
                  </a:solidFill>
                </a:rPr>
                <a:t>x</a:t>
              </a:r>
              <a:r>
                <a:rPr lang="en-US" baseline="-25000" dirty="0" err="1" smtClean="0">
                  <a:solidFill>
                    <a:schemeClr val="bg1"/>
                  </a:solidFill>
                </a:rPr>
                <a:t>h</a:t>
              </a:r>
              <a:r>
                <a:rPr lang="en-US" dirty="0" smtClean="0">
                  <a:solidFill>
                    <a:schemeClr val="bg1"/>
                  </a:solidFill>
                </a:rPr>
                <a:t>), P(</a:t>
              </a:r>
              <a:r>
                <a:rPr lang="en-US" dirty="0" err="1" smtClean="0">
                  <a:solidFill>
                    <a:schemeClr val="bg1"/>
                  </a:solidFill>
                </a:rPr>
                <a:t>x</a:t>
              </a:r>
              <a:r>
                <a:rPr lang="en-US" baseline="-25000" dirty="0" err="1" smtClean="0">
                  <a:solidFill>
                    <a:schemeClr val="bg1"/>
                  </a:solidFill>
                </a:rPr>
                <a:t>h</a:t>
              </a:r>
              <a:r>
                <a:rPr lang="en-US" dirty="0" smtClean="0">
                  <a:solidFill>
                    <a:schemeClr val="bg1"/>
                  </a:solidFill>
                </a:rPr>
                <a:t>) )</a:t>
              </a:r>
              <a:endParaRPr lang="en-US" dirty="0">
                <a:solidFill>
                  <a:schemeClr val="bg1"/>
                </a:solidFill>
              </a:endParaRPr>
            </a:p>
          </p:txBody>
        </p:sp>
        <p:sp>
          <p:nvSpPr>
            <p:cNvPr id="7" name="TextBox 6"/>
            <p:cNvSpPr txBox="1"/>
            <p:nvPr/>
          </p:nvSpPr>
          <p:spPr>
            <a:xfrm>
              <a:off x="5486400" y="3429000"/>
              <a:ext cx="3657600" cy="369332"/>
            </a:xfrm>
            <a:prstGeom prst="rect">
              <a:avLst/>
            </a:prstGeom>
            <a:noFill/>
          </p:spPr>
          <p:txBody>
            <a:bodyPr wrap="square" rtlCol="0">
              <a:spAutoFit/>
            </a:bodyPr>
            <a:lstStyle/>
            <a:p>
              <a:r>
                <a:rPr lang="en-US" dirty="0" smtClean="0">
                  <a:solidFill>
                    <a:schemeClr val="bg1"/>
                  </a:solidFill>
                </a:rPr>
                <a:t>( G(</a:t>
              </a:r>
              <a:r>
                <a:rPr lang="en-US" dirty="0" err="1" smtClean="0">
                  <a:solidFill>
                    <a:schemeClr val="bg1"/>
                  </a:solidFill>
                </a:rPr>
                <a:t>x</a:t>
              </a:r>
              <a:r>
                <a:rPr lang="en-US" baseline="-25000" dirty="0" err="1" smtClean="0">
                  <a:solidFill>
                    <a:schemeClr val="bg1"/>
                  </a:solidFill>
                </a:rPr>
                <a:t>h</a:t>
              </a:r>
              <a:r>
                <a:rPr lang="en-US" dirty="0" smtClean="0">
                  <a:solidFill>
                    <a:schemeClr val="bg1"/>
                  </a:solidFill>
                </a:rPr>
                <a:t>), P(</a:t>
              </a:r>
              <a:r>
                <a:rPr lang="en-US" dirty="0" err="1" smtClean="0">
                  <a:solidFill>
                    <a:schemeClr val="bg1"/>
                  </a:solidFill>
                </a:rPr>
                <a:t>x</a:t>
              </a:r>
              <a:r>
                <a:rPr lang="en-US" baseline="-25000" dirty="0" err="1" smtClean="0">
                  <a:solidFill>
                    <a:schemeClr val="bg1"/>
                  </a:solidFill>
                </a:rPr>
                <a:t>h</a:t>
              </a:r>
              <a:r>
                <a:rPr lang="en-US" dirty="0" smtClean="0">
                  <a:solidFill>
                    <a:schemeClr val="bg1"/>
                  </a:solidFill>
                </a:rPr>
                <a:t>) + C(</a:t>
              </a:r>
              <a:r>
                <a:rPr lang="en-US" dirty="0" err="1" smtClean="0">
                  <a:solidFill>
                    <a:schemeClr val="bg1"/>
                  </a:solidFill>
                </a:rPr>
                <a:t>x</a:t>
              </a:r>
              <a:r>
                <a:rPr lang="en-US" baseline="-25000" dirty="0" err="1" smtClean="0">
                  <a:solidFill>
                    <a:schemeClr val="bg1"/>
                  </a:solidFill>
                </a:rPr>
                <a:t>h</a:t>
              </a:r>
              <a:r>
                <a:rPr lang="en-US" dirty="0" smtClean="0">
                  <a:solidFill>
                    <a:schemeClr val="bg1"/>
                  </a:solidFill>
                </a:rPr>
                <a:t>) – M/k )</a:t>
              </a:r>
              <a:endParaRPr lang="en-US" dirty="0">
                <a:solidFill>
                  <a:schemeClr val="bg1"/>
                </a:solidFill>
              </a:endParaRPr>
            </a:p>
          </p:txBody>
        </p:sp>
        <p:sp>
          <p:nvSpPr>
            <p:cNvPr id="8" name="Rectangle 7"/>
            <p:cNvSpPr/>
            <p:nvPr/>
          </p:nvSpPr>
          <p:spPr>
            <a:xfrm>
              <a:off x="2438400" y="4495800"/>
              <a:ext cx="1860574" cy="369332"/>
            </a:xfrm>
            <a:prstGeom prst="rect">
              <a:avLst/>
            </a:prstGeom>
          </p:spPr>
          <p:txBody>
            <a:bodyPr wrap="none">
              <a:spAutoFit/>
            </a:bodyPr>
            <a:lstStyle/>
            <a:p>
              <a:r>
                <a:rPr lang="en-US" dirty="0" smtClean="0">
                  <a:solidFill>
                    <a:schemeClr val="bg1"/>
                  </a:solidFill>
                </a:rPr>
                <a:t>( z(</a:t>
              </a:r>
              <a:r>
                <a:rPr lang="en-US" dirty="0" err="1" smtClean="0">
                  <a:solidFill>
                    <a:schemeClr val="bg1"/>
                  </a:solidFill>
                </a:rPr>
                <a:t>x</a:t>
              </a:r>
              <a:r>
                <a:rPr lang="en-US" baseline="-25000" dirty="0" err="1" smtClean="0">
                  <a:solidFill>
                    <a:schemeClr val="bg1"/>
                  </a:solidFill>
                </a:rPr>
                <a:t>h</a:t>
              </a:r>
              <a:r>
                <a:rPr lang="en-US" dirty="0" smtClean="0">
                  <a:solidFill>
                    <a:schemeClr val="bg1"/>
                  </a:solidFill>
                </a:rPr>
                <a:t>) , -C(</a:t>
              </a:r>
              <a:r>
                <a:rPr lang="en-US" dirty="0" err="1" smtClean="0">
                  <a:solidFill>
                    <a:schemeClr val="bg1"/>
                  </a:solidFill>
                </a:rPr>
                <a:t>x</a:t>
              </a:r>
              <a:r>
                <a:rPr lang="en-US" baseline="-25000" dirty="0" err="1" smtClean="0">
                  <a:solidFill>
                    <a:schemeClr val="bg1"/>
                  </a:solidFill>
                </a:rPr>
                <a:t>h</a:t>
              </a:r>
              <a:r>
                <a:rPr lang="en-US" dirty="0" smtClean="0">
                  <a:solidFill>
                    <a:schemeClr val="bg1"/>
                  </a:solidFill>
                </a:rPr>
                <a:t>) ))</a:t>
              </a:r>
              <a:endParaRPr lang="en-US" dirty="0">
                <a:solidFill>
                  <a:schemeClr val="bg1"/>
                </a:solidFill>
              </a:endParaRPr>
            </a:p>
          </p:txBody>
        </p:sp>
        <p:sp>
          <p:nvSpPr>
            <p:cNvPr id="9" name="Rectangle 8"/>
            <p:cNvSpPr/>
            <p:nvPr/>
          </p:nvSpPr>
          <p:spPr>
            <a:xfrm>
              <a:off x="6400800" y="4495800"/>
              <a:ext cx="1589666" cy="369332"/>
            </a:xfrm>
            <a:prstGeom prst="rect">
              <a:avLst/>
            </a:prstGeom>
          </p:spPr>
          <p:txBody>
            <a:bodyPr wrap="none">
              <a:spAutoFit/>
            </a:bodyPr>
            <a:lstStyle/>
            <a:p>
              <a:r>
                <a:rPr lang="en-US" dirty="0" smtClean="0">
                  <a:solidFill>
                    <a:schemeClr val="bg1"/>
                  </a:solidFill>
                </a:rPr>
                <a:t>( z(</a:t>
              </a:r>
              <a:r>
                <a:rPr lang="en-US" dirty="0" err="1" smtClean="0">
                  <a:solidFill>
                    <a:schemeClr val="bg1"/>
                  </a:solidFill>
                </a:rPr>
                <a:t>x</a:t>
              </a:r>
              <a:r>
                <a:rPr lang="en-US" baseline="-25000" dirty="0" err="1" smtClean="0">
                  <a:solidFill>
                    <a:schemeClr val="bg1"/>
                  </a:solidFill>
                </a:rPr>
                <a:t>h</a:t>
              </a:r>
              <a:r>
                <a:rPr lang="en-US" dirty="0" smtClean="0">
                  <a:solidFill>
                    <a:schemeClr val="bg1"/>
                  </a:solidFill>
                </a:rPr>
                <a:t>) , -M/k)</a:t>
              </a:r>
              <a:endParaRPr lang="en-US" dirty="0">
                <a:solidFill>
                  <a:schemeClr val="bg1"/>
                </a:solidFill>
              </a:endParaRPr>
            </a:p>
          </p:txBody>
        </p:sp>
      </p:gr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207</TotalTime>
  <Words>353</Words>
  <Application>Microsoft Office PowerPoint</Application>
  <PresentationFormat>On-screen Show (4:3)</PresentationFormat>
  <Paragraphs>60</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Foundry</vt:lpstr>
      <vt:lpstr>A GAME &amp; GRAPH THEORETIC APPROACH TO CASCADING BEHAVIOR IN NETWORKS</vt:lpstr>
      <vt:lpstr>Models for Marketing</vt:lpstr>
      <vt:lpstr>Slide 3</vt:lpstr>
      <vt:lpstr>Slide 4</vt:lpstr>
      <vt:lpstr>Slide 5</vt:lpstr>
      <vt:lpstr>Slide 6</vt:lpstr>
      <vt:lpstr>Slide 7</vt:lpstr>
      <vt:lpstr>Other Models</vt:lpstr>
      <vt:lpstr>Payoff Matrix</vt:lpstr>
      <vt:lpstr>Slide 10</vt:lpstr>
      <vt:lpstr>Graph Approaches</vt:lpstr>
      <vt:lpstr>Another Approach</vt:lpstr>
      <vt:lpstr>HORRAYYYY!! I DID IT!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GAME &amp; GRAPH THEORETIC APPROACH TO CASCADING</dc:title>
  <dc:creator>rmatt50</dc:creator>
  <cp:lastModifiedBy>reu</cp:lastModifiedBy>
  <cp:revision>24</cp:revision>
  <dcterms:created xsi:type="dcterms:W3CDTF">2010-07-15T23:55:15Z</dcterms:created>
  <dcterms:modified xsi:type="dcterms:W3CDTF">2010-07-21T17:01:07Z</dcterms:modified>
</cp:coreProperties>
</file>